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365" r:id="rId4"/>
    <p:sldId id="323" r:id="rId5"/>
    <p:sldId id="366" r:id="rId6"/>
    <p:sldId id="358" r:id="rId7"/>
    <p:sldId id="367" r:id="rId8"/>
    <p:sldId id="373" r:id="rId9"/>
    <p:sldId id="378" r:id="rId10"/>
    <p:sldId id="381" r:id="rId11"/>
    <p:sldId id="383" r:id="rId12"/>
    <p:sldId id="379" r:id="rId13"/>
    <p:sldId id="368" r:id="rId14"/>
    <p:sldId id="374" r:id="rId15"/>
    <p:sldId id="375" r:id="rId16"/>
    <p:sldId id="376" r:id="rId17"/>
    <p:sldId id="369" r:id="rId18"/>
    <p:sldId id="384" r:id="rId19"/>
    <p:sldId id="385" r:id="rId20"/>
    <p:sldId id="386" r:id="rId21"/>
    <p:sldId id="387" r:id="rId22"/>
    <p:sldId id="389" r:id="rId23"/>
    <p:sldId id="371" r:id="rId24"/>
    <p:sldId id="382" r:id="rId25"/>
    <p:sldId id="298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>
        <p:scale>
          <a:sx n="110" d="100"/>
          <a:sy n="110" d="100"/>
        </p:scale>
        <p:origin x="160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0A81179-0EFC-4287-B3AD-7AFA7EAC2EFD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0FE106-E2EA-424E-80BE-0D7586C46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0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61A7D57-2C0A-4664-A271-F1A881DDCA0B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29AA1F-67A3-4A77-B538-1A3940F55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85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3187"/>
              <a:ext cx="6228184" cy="284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2A35A876-48B5-4785-89DA-B486F7A1AD63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7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25B53-E022-42A7-8DF7-0A7EC475A505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2891-C341-48C1-A656-CE7F6351C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7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5615E-C2D6-4469-B157-00A10705EABF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2BA2F-4FA1-429B-BBE4-FC8EDDED1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9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EABCA-2863-4FE6-BE51-D5FDDD689D08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B1DEA-6194-4442-B725-E2B5FAC217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4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1187624" y="6597352"/>
              <a:ext cx="642620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7352"/>
              <a:ext cx="6193259" cy="28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3B87C430-F2BE-4B7E-8D14-A66D85425838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81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DD5DF-6C36-4C8C-9F1A-865CCA976F80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90F70-308A-4FFE-AEC4-12CC7A6F6C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24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533A-8E7A-4D1E-BD55-BD718140D523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E19A8-B36A-4A03-9F6A-D2237DE50D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5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26C2-27A5-4EE6-A6D1-0806601BB8AE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0923C-E7BF-4740-9866-86C612B3B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442D1-3300-495A-B7DC-6357CDD93E8D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4BAEC-80B6-40F2-B758-15D0D9FBB9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9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7BD64-D57B-44D6-B63E-87BFF04538E2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90B8-DF5A-4BEE-AAA6-98BDFF491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D32F3-22EA-474F-995A-EF015418A6E7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99F9A-0F02-4AC5-836C-4606B3ADC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0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E74C7-8D03-4CDA-A458-50E0FC9771C9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BACA-C790-4870-BB75-37ACB0D3BD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CB0ACD-2D9A-434D-BCEE-69EDEE75AB98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7808D79-ECE2-4F11-A166-316157C60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ss-small-targ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楼竞，朱伟，王欢，任明武</a:t>
            </a:r>
            <a:endParaRPr lang="en-US" altLang="zh-CN" sz="22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r>
              <a:rPr lang="zh-CN" altLang="en-US" sz="1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南京理工大学计算机科学与工程学院</a:t>
            </a:r>
            <a:endParaRPr lang="en-US" altLang="zh-CN" sz="18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endParaRPr lang="en-US" altLang="zh-CN" sz="16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http://www.loujing.com/rss-small-target/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83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Small 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Target Detection Combining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R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egional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tability and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aliency in a </a:t>
            </a: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Color Image</a:t>
            </a:r>
            <a:endParaRPr lang="en-US" altLang="zh-CN" sz="30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Multimedia Tools and Applications, 2016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个区域属性、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度量准则判断稳定性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区域属性：面积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(centroid)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、最小外接区域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ration)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度量准则：面积变化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 variation)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、质心距离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(center distance)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 difference)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 difference)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使用基于质心距离的聚簇算法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(clustering)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，同一簇内的目标被认为是某个目标在多个阈值分割下的不同表象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1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簇内直接判断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稳定性，并在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得到每个簇的最优分割阈值后二次后验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2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42506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Visual results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个不同数据集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上的视觉结果：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从第一行可以看到，本节提出的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算法能适应目标的大小变化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" y="2132856"/>
            <a:ext cx="89966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Principal d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rawback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存在虚警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所示。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引入显著图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左下角所示，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#93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#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96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并不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显著。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004558"/>
            <a:ext cx="7001122" cy="32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331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331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33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en-US" altLang="zh-C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331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331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331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332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332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32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332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64612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微软雅黑" panose="020B0503020204020204" pitchFamily="34" charset="-122"/>
              </a:rPr>
              <a:t>Related work -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FT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Frequency-tuned Salient Region Detection (FT, Achanta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09)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思想：显著区域的颜色在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整个场景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中的全局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稀缺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但是：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对于彩色图像中的小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目标而言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，其颜色不一定具有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全局稀缺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zh-CN" altLang="en-US" sz="16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4653136"/>
            <a:ext cx="3853284" cy="15428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9" y="2678269"/>
            <a:ext cx="3853284" cy="15428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9784" y="422108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输入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(input)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0573" y="617401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37" y="4658577"/>
            <a:ext cx="3839695" cy="15373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63905" y="61740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1960" y="2780928"/>
            <a:ext cx="471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如左图的输入图像所示，小目标所具有的灰色在场景中并非稀缺颜色，更为稀缺的白色在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中具有更高的显著性</a:t>
            </a:r>
            <a:endParaRPr lang="en-US" altLang="zh-CN" b="1" dirty="0" smtClean="0">
              <a:latin typeface="华文仿宋" pitchFamily="2" charset="-122"/>
              <a:ea typeface="华文仿宋" pitchFamily="2" charset="-122"/>
            </a:endParaRPr>
          </a:p>
          <a:p>
            <a:pPr algn="just"/>
            <a:endParaRPr lang="en-US" altLang="zh-CN" b="1" dirty="0">
              <a:latin typeface="华文仿宋" pitchFamily="2" charset="-122"/>
              <a:ea typeface="华文仿宋" pitchFamily="2" charset="-122"/>
            </a:endParaRPr>
          </a:p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与全局稀缺性不同，本节提出的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方法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考虑局部差异性 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下图为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结果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1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052736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Lab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颜色空间中，计算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高斯低通滤波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low-pass filter)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差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图像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这里仅需要选择较大的高斯核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kernel)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即可，不用寻找最优尺度或采用多尺度融合。这是由于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方法仅关注候选稳定区域的整体的平均显著性，而不是为了凸显整个目标区域。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虽然大部分的显著性检测方法并非专门针对小目标检测而设计，但部分方法同样适用于小的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显著区域，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如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。下图为不同方法的视觉比较。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方法的优势在于凸显小目标区域的同时，抑制了背景区域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573016"/>
            <a:ext cx="589055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Two drawbacks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仅使用显著性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显著图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是灰度图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(gray-scale)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，这意味着直接使用显著图分割目标需要一个或多个合适阈值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(threshold)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，而阈值通常很难自动确定。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小目标区域的显著性在整个场景中并不一定绝对占优，其它同样具有局部差异的区域也有相同的、甚至更高的显著性值，如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中所示。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中的绿色区域并不稳定。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7272808" cy="23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4340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4363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4341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4342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4343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4344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4345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6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7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</a:rPr>
                <a:t>Experiments</a:t>
              </a:r>
            </a:p>
          </p:txBody>
        </p:sp>
        <p:sp>
          <p:nvSpPr>
            <p:cNvPr id="14348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Datasets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实验使用了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，如下表所示。其中，数据集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中包含部分无目标的图像，以验证算法的鲁棒性。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方法比较分为三个部分：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的方法，包括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的方法，包括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AC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COV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SUN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RBD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，将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采用与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相同的方式融合生成若干集成模型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336172"/>
              </p:ext>
            </p:extLst>
          </p:nvPr>
        </p:nvGraphicFramePr>
        <p:xfrm>
          <a:off x="467544" y="1997729"/>
          <a:ext cx="8064896" cy="1730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/>
                <a:gridCol w="935427"/>
                <a:gridCol w="1152805"/>
                <a:gridCol w="5256584"/>
              </a:tblGrid>
              <a:tr h="432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背景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图像数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天空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altLang="zh-CN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001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752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帧：单个目标</a:t>
                      </a:r>
                      <a:endParaRPr lang="en-US" sz="1800" b="1" kern="100" dirty="0" smtClean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753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帧：无目标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海天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208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方法相比，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方法具有更高的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Recall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，这意味着存在更少的漏检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(missing targets)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。但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较低，这意味着存在更多的虚警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。而在上节中，之所以为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方法引入显著性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的初衷，旨在解决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的虚警问题。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34" y="2348880"/>
            <a:ext cx="7347566" cy="16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9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3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4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717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717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17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718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整体上，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方法达到最佳性能。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41565"/>
            <a:ext cx="6398886" cy="33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结论：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集成模型的性能主要取决于稳定性方法的性能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融合稳定性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，可以有效提升系统性能，这也表明了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模型的合理性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33132"/>
            <a:ext cx="6236268" cy="26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Hard cases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上未达到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100%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的准确率，其中：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752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帧产生漏检，该目标为贴边目标。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不检测贴边目标，因其不具有闭合轮廓。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上的部分虚警仍然存在。特别是在数据集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上，与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融合的相关集成模型有更优异的表现。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9" y="2996952"/>
            <a:ext cx="80611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29116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Demos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411760" y="0"/>
            <a:ext cx="2160241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02307"/>
            <a:ext cx="4341538" cy="2477074"/>
          </a:xfrm>
          <a:prstGeom prst="rect">
            <a:avLst/>
          </a:prstGeom>
        </p:spPr>
      </p:pic>
      <p:pic>
        <p:nvPicPr>
          <p:cNvPr id="6" name="demo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44388" y="606777"/>
            <a:ext cx="3944693" cy="2978646"/>
          </a:xfrm>
          <a:prstGeom prst="rect">
            <a:avLst/>
          </a:prstGeom>
        </p:spPr>
      </p:pic>
      <p:pic>
        <p:nvPicPr>
          <p:cNvPr id="7" name="demo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2060" y="3700976"/>
            <a:ext cx="6870362" cy="27982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38" y="3851171"/>
            <a:ext cx="1884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说明：虽然</a:t>
            </a:r>
            <a:r>
              <a:rPr lang="en-US" altLang="zh-CN" sz="1600" b="1" dirty="0" smtClean="0">
                <a:latin typeface="华文仿宋" pitchFamily="2" charset="-122"/>
                <a:ea typeface="华文仿宋" pitchFamily="2" charset="-122"/>
              </a:rPr>
              <a:t>Demo</a:t>
            </a:r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是以视频方式展示，但每个视频都是由单帧图像的检测结果序列生成。</a:t>
            </a:r>
            <a:endParaRPr lang="zh-CN" altLang="en-US" sz="1600" b="1" dirty="0" smtClean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Conclusion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1619672" y="0"/>
            <a:ext cx="2952329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实验结果中，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仍包含虚警目标。在特征图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(feature map)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保留超过平均显著性的目标作为最终检测结果。如将这一约束改为仅保留具有最大显著性的目标，则除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Dataset 1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中无目标的图像外，虚警将全部去除。但是，修改后的约束仅适用于具有单个目标的应用场景。虽然本文所使用的数据集中，至多包含一个目标，但考虑到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对多目标检测的适应性，本文并未修改这一约束。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本文提出的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模型除了适用于彩色图像中的小目标检测外，在修改几行代码和参数后，也可适用于具有闭合轮廓、均匀强度的目标的检测，如：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彩色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灰度图像中的无表观目标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(infrared)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今后将着眼于更好地解决虚警问题，优化代码执行效率。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本文使用的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RSS/MSER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代码、数据集、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Ground Truth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和评估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(evaluation)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代码，已发布在项目主页。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7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85710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819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21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819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819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819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820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820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20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820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8797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应用场景：预警系统、遥感、视觉跟踪、多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光谱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以往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的方法主要聚焦于复杂天空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海天背景下的红外小目标检测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（主要手段：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目标增强、背景抑制、图形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背景分离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），而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本文针对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单帧彩色图像中的小目标检测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直观上，理想的小目标是一个闭合的连通区域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，具有以下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四个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基本特性：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呈现斑点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状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(spot-like shape)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较小的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熵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(small entropy)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近似均匀的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强度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(nearly uniform intensity)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(4)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与其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局部邻域的差异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(local center-surround contrast with its neighbors)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lvl="1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受此启发，本文将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单帧彩色图像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中的小目标检测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任务转换为检测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同时具有以下两种特性的区域：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局部稳定的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1-3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局部显著的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0243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0267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0245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0246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0247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Stability 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0248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024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251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025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7585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Framework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Framework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流程图</a:t>
                </a:r>
                <a:endParaRPr lang="en-US" altLang="zh-CN" sz="2000" b="1" dirty="0" smtClean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 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稳定性抽取器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extractor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，生成稳定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II: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显著性检测器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 detector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，生成显著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h)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(feature map)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上述两图的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对应元素相乘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，即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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(Fig. </a:t>
                </a:r>
                <a:r>
                  <a:rPr lang="en-US" altLang="zh-CN" sz="1800" dirty="0" err="1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在特征图中计算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每个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候选目标的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平均显著性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保留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 b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的目标作为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最终检测结果，其中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为所有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候选目标的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显著性均值</a:t>
                </a:r>
                <a:endParaRPr lang="zh-CN" altLang="en-US" sz="1800" b="1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blipFill rotWithShape="0">
                <a:blip r:embed="rId2"/>
                <a:stretch>
                  <a:fillRect l="-625" t="-2624" r="-556" b="-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" y="1124744"/>
            <a:ext cx="8766492" cy="311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13092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229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31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229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229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229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Regional 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Stability (</a:t>
              </a:r>
              <a:r>
                <a:rPr lang="en-US" altLang="zh-CN" sz="2400" b="1" dirty="0" err="1" smtClean="0">
                  <a:solidFill>
                    <a:srgbClr val="FF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)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229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229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9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230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224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Related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work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- MSER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25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Maximally Stable Extremal 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MSER, Matas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2004):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最大稳定极值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区域作为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特征描述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子用于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宽基线匹配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，也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被用于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自然场景中的文本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稳定区域在有限的连续阈值区间分割下，区域面积最大限度保持不变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然而：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仅使用区域面积作为稳定性度量准则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由于缺乏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全局最优，对于特定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区域可能存在多个稳定阈值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2204863"/>
            <a:ext cx="5566072" cy="2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Motivation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考虑到：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目标自身的强度是分布均匀的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在包含小目标的最小外接矩形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中，目标外的区域作为背景，同样可认为具有均匀分布的强度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人眼能注意到小目标区域，是因为目标与背景有较为显著的强度差异</a:t>
            </a:r>
            <a:endParaRPr lang="en-US" altLang="zh-CN" sz="1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而对于两类具有明显差异的均匀区域，可使用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Otsu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方法得到最优阈值。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r>
              <a:rPr lang="en-US" altLang="zh-CN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难点：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如何自动获得候选目标区域的最优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bounding box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如何判断该候选目标区域是稳定的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1903</Words>
  <Application>Microsoft Office PowerPoint</Application>
  <PresentationFormat>全屏显示(4:3)</PresentationFormat>
  <Paragraphs>299</Paragraphs>
  <Slides>25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992</cp:revision>
  <cp:lastPrinted>2015-01-26T12:11:30Z</cp:lastPrinted>
  <dcterms:modified xsi:type="dcterms:W3CDTF">2016-11-14T18:14:41Z</dcterms:modified>
</cp:coreProperties>
</file>